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57" r:id="rId4"/>
    <p:sldId id="261" r:id="rId5"/>
    <p:sldId id="259" r:id="rId6"/>
    <p:sldId id="262" r:id="rId7"/>
    <p:sldId id="264" r:id="rId8"/>
    <p:sldId id="265" r:id="rId9"/>
    <p:sldId id="263" r:id="rId10"/>
    <p:sldId id="266" r:id="rId11"/>
    <p:sldId id="267" r:id="rId12"/>
    <p:sldId id="268" r:id="rId13"/>
    <p:sldId id="270" r:id="rId14"/>
    <p:sldId id="271" r:id="rId15"/>
    <p:sldId id="272" r:id="rId16"/>
    <p:sldId id="274" r:id="rId17"/>
    <p:sldId id="273" r:id="rId18"/>
    <p:sldId id="275" r:id="rId19"/>
    <p:sldId id="276" r:id="rId20"/>
    <p:sldId id="277" r:id="rId21"/>
    <p:sldId id="278" r:id="rId22"/>
    <p:sldId id="279" r:id="rId23"/>
  </p:sldIdLst>
  <p:sldSz cx="9144000" cy="5143500" type="screen16x9"/>
  <p:notesSz cx="6858000" cy="9144000"/>
  <p:custDataLst>
    <p:tags r:id="rId2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1" d="100"/>
          <a:sy n="111" d="100"/>
        </p:scale>
        <p:origin x="-192" y="-84"/>
      </p:cViewPr>
      <p:guideLst>
        <p:guide orient="horz" pos="1620"/>
        <p:guide orient="horz" pos="214"/>
        <p:guide orient="horz" pos="3026"/>
        <p:guide orient="horz" pos="2799"/>
        <p:guide pos="2880"/>
        <p:guide pos="2653"/>
        <p:guide pos="3107"/>
        <p:guide pos="5556"/>
        <p:guide pos="2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9DAFC-CBEC-472D-99DF-48BD346F5793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C415D-0A59-479C-BBF0-12DEF8C7CB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946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B6DA-81CE-4444-970E-DC3BAD14161F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697A-A969-457F-8791-0087FA7B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3934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B6DA-81CE-4444-970E-DC3BAD14161F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697A-A969-457F-8791-0087FA7B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511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B6DA-81CE-4444-970E-DC3BAD14161F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697A-A969-457F-8791-0087FA7B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28418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B6DA-81CE-4444-970E-DC3BAD14161F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697A-A969-457F-8791-0087FA7B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14800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B6DA-81CE-4444-970E-DC3BAD14161F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697A-A969-457F-8791-0087FA7B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56417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B6DA-81CE-4444-970E-DC3BAD14161F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697A-A969-457F-8791-0087FA7B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92194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B6DA-81CE-4444-970E-DC3BAD14161F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697A-A969-457F-8791-0087FA7B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0519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B6DA-81CE-4444-970E-DC3BAD14161F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697A-A969-457F-8791-0087FA7B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18627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B6DA-81CE-4444-970E-DC3BAD14161F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697A-A969-457F-8791-0087FA7B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67880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B6DA-81CE-4444-970E-DC3BAD14161F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697A-A969-457F-8791-0087FA7B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08250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B6DA-81CE-4444-970E-DC3BAD14161F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697A-A969-457F-8791-0087FA7B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87746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301625" y="171451"/>
            <a:ext cx="8510588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626" y="1257300"/>
            <a:ext cx="4194175" cy="160139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1" y="1257300"/>
            <a:ext cx="4194175" cy="160139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301626" y="2972992"/>
            <a:ext cx="4194175" cy="16013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1" y="2972992"/>
            <a:ext cx="4194175" cy="16013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D24FA-A5A4-49AB-9B88-E669EAAB89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3305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7B6DA-81CE-4444-970E-DC3BAD14161F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8697A-A969-457F-8791-0087FA7B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380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microsoft.com/office/2007/relationships/hdphoto" Target="../media/hdphoto3.wdp"/><Relationship Id="rId4" Type="http://schemas.microsoft.com/office/2007/relationships/hdphoto" Target="../media/hdphoto2.wdp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26.jpeg"/><Relationship Id="rId4" Type="http://schemas.microsoft.com/office/2007/relationships/hdphoto" Target="../media/hdphoto8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850" y="81466"/>
            <a:ext cx="84963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Дисперсия света.</a:t>
            </a:r>
          </a:p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Цвет тел</a:t>
            </a:r>
            <a:endParaRPr lang="ru-RU" sz="5000" b="1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32363" y="1656843"/>
            <a:ext cx="413179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Дисперсия — звучит прекрасно слово,</a:t>
            </a:r>
          </a:p>
          <a:p>
            <a:r>
              <a:rPr lang="ru-RU" sz="1600" dirty="0"/>
              <a:t>Прекрасно и явление само</a:t>
            </a:r>
          </a:p>
          <a:p>
            <a:r>
              <a:rPr lang="ru-RU" sz="1600" dirty="0"/>
              <a:t>Оно нам с детства близко и знакомо,</a:t>
            </a:r>
          </a:p>
          <a:p>
            <a:r>
              <a:rPr lang="ru-RU" sz="1600" dirty="0"/>
              <a:t>Мы наблюдали сотни раз его!</a:t>
            </a:r>
          </a:p>
          <a:p>
            <a:r>
              <a:rPr lang="ru-RU" sz="1600" dirty="0"/>
              <a:t>Гром отгремел, стих летний ливень быстрый,</a:t>
            </a:r>
          </a:p>
          <a:p>
            <a:r>
              <a:rPr lang="ru-RU" sz="1600" dirty="0"/>
              <a:t>И над умытой свежею землей</a:t>
            </a:r>
          </a:p>
          <a:p>
            <a:r>
              <a:rPr lang="ru-RU" sz="1600" dirty="0"/>
              <a:t>Мостом бесплотным радуга повисла,</a:t>
            </a:r>
          </a:p>
          <a:p>
            <a:r>
              <a:rPr lang="ru-RU" sz="1600" dirty="0"/>
              <a:t>Пленяя нас своею красотой</a:t>
            </a:r>
          </a:p>
          <a:p>
            <a:r>
              <a:rPr lang="ru-RU" sz="1600" dirty="0"/>
              <a:t>Дисперсия здесь «руку приложила».</a:t>
            </a:r>
          </a:p>
          <a:p>
            <a:r>
              <a:rPr lang="ru-RU" sz="1600" dirty="0"/>
              <a:t>Обычный белый лучик световой</a:t>
            </a:r>
          </a:p>
          <a:p>
            <a:r>
              <a:rPr lang="ru-RU" sz="1600" dirty="0"/>
              <a:t>Она как будто в призме разложила</a:t>
            </a:r>
          </a:p>
          <a:p>
            <a:r>
              <a:rPr lang="ru-RU" sz="1600" dirty="0"/>
              <a:t>Во встреченной им капле дождевой.</a:t>
            </a:r>
          </a:p>
        </p:txBody>
      </p:sp>
      <p:pic>
        <p:nvPicPr>
          <p:cNvPr id="1026" name="Picture 2" descr="http://img0.liveinternet.ru/images/attach/c/5/87/407/87407008_raduga_v_pole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00" y="1712682"/>
            <a:ext cx="4402216" cy="30910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754420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рямоугольник 45"/>
          <p:cNvSpPr/>
          <p:nvPr/>
        </p:nvSpPr>
        <p:spPr>
          <a:xfrm>
            <a:off x="4572000" y="0"/>
            <a:ext cx="4571999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10236" y="167661"/>
            <a:ext cx="38877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Преломление</a:t>
            </a:r>
            <a:r>
              <a:rPr lang="ru-RU" dirty="0"/>
              <a:t> — это изменение направления распространения света при его переходе через границу раздела двух сред.</a:t>
            </a:r>
          </a:p>
        </p:txBody>
      </p:sp>
      <p:sp>
        <p:nvSpPr>
          <p:cNvPr id="3" name="Прямоугольный треугольник 2"/>
          <p:cNvSpPr/>
          <p:nvPr/>
        </p:nvSpPr>
        <p:spPr>
          <a:xfrm rot="10800000">
            <a:off x="968825" y="456419"/>
            <a:ext cx="1214437" cy="1357312"/>
          </a:xfrm>
          <a:prstGeom prst="rtTriangl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4512" y="1813731"/>
            <a:ext cx="3071813" cy="135731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ый треугольник 3"/>
          <p:cNvSpPr/>
          <p:nvPr/>
        </p:nvSpPr>
        <p:spPr>
          <a:xfrm rot="10800000" flipH="1" flipV="1">
            <a:off x="2183262" y="1742294"/>
            <a:ext cx="429925" cy="1428750"/>
          </a:xfrm>
          <a:custGeom>
            <a:avLst/>
            <a:gdLst>
              <a:gd name="connsiteX0" fmla="*/ 0 w 357188"/>
              <a:gd name="connsiteY0" fmla="*/ 1428750 h 1428750"/>
              <a:gd name="connsiteX1" fmla="*/ 0 w 357188"/>
              <a:gd name="connsiteY1" fmla="*/ 0 h 1428750"/>
              <a:gd name="connsiteX2" fmla="*/ 357188 w 357188"/>
              <a:gd name="connsiteY2" fmla="*/ 1428750 h 1428750"/>
              <a:gd name="connsiteX3" fmla="*/ 0 w 357188"/>
              <a:gd name="connsiteY3" fmla="*/ 1428750 h 1428750"/>
              <a:gd name="connsiteX0" fmla="*/ 0 w 429925"/>
              <a:gd name="connsiteY0" fmla="*/ 1428750 h 1428750"/>
              <a:gd name="connsiteX1" fmla="*/ 0 w 429925"/>
              <a:gd name="connsiteY1" fmla="*/ 0 h 1428750"/>
              <a:gd name="connsiteX2" fmla="*/ 429925 w 429925"/>
              <a:gd name="connsiteY2" fmla="*/ 1428750 h 1428750"/>
              <a:gd name="connsiteX3" fmla="*/ 0 w 429925"/>
              <a:gd name="connsiteY3" fmla="*/ 1428750 h 142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9925" h="1428750">
                <a:moveTo>
                  <a:pt x="0" y="1428750"/>
                </a:moveTo>
                <a:lnTo>
                  <a:pt x="0" y="0"/>
                </a:lnTo>
                <a:lnTo>
                  <a:pt x="429925" y="1428750"/>
                </a:lnTo>
                <a:lnTo>
                  <a:pt x="0" y="1428750"/>
                </a:lnTo>
                <a:close/>
              </a:path>
            </a:pathLst>
          </a:cu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6200000" scaled="1"/>
            <a:tileRect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5400000">
            <a:off x="860081" y="1778013"/>
            <a:ext cx="2644775" cy="1587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27"/>
          <p:cNvSpPr>
            <a:spLocks noChangeArrowheads="1"/>
          </p:cNvSpPr>
          <p:nvPr/>
        </p:nvSpPr>
        <p:spPr bwMode="auto">
          <a:xfrm>
            <a:off x="368734" y="1612118"/>
            <a:ext cx="3786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dirty="0">
                <a:latin typeface="Calibri" pitchFamily="34" charset="0"/>
              </a:rPr>
              <a:t> M                                                  </a:t>
            </a:r>
            <a:r>
              <a:rPr lang="ru-RU" altLang="ru-RU" dirty="0">
                <a:latin typeface="Calibri" pitchFamily="34" charset="0"/>
              </a:rPr>
              <a:t>           </a:t>
            </a:r>
            <a:r>
              <a:rPr lang="en-US" altLang="ru-RU" dirty="0">
                <a:latin typeface="Calibri" pitchFamily="34" charset="0"/>
              </a:rPr>
              <a:t>N</a:t>
            </a:r>
            <a:endParaRPr lang="ru-RU" altLang="ru-RU" dirty="0">
              <a:latin typeface="Calibri" pitchFamily="34" charset="0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897512" y="1813731"/>
            <a:ext cx="3369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>
                <a:latin typeface="Calibri" pitchFamily="34" charset="0"/>
              </a:rPr>
              <a:t>О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540200" y="170669"/>
            <a:ext cx="5000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>
                <a:latin typeface="Calibri" pitchFamily="34" charset="0"/>
              </a:rPr>
              <a:t> S    </a:t>
            </a:r>
            <a:endParaRPr lang="ru-RU" altLang="ru-RU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040387" y="157969"/>
            <a:ext cx="285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>
                <a:latin typeface="Calibri" pitchFamily="34" charset="0"/>
              </a:rPr>
              <a:t>C</a:t>
            </a:r>
            <a:endParaRPr lang="ru-RU" altLang="ru-RU">
              <a:latin typeface="Calibri" pitchFamily="34" charset="0"/>
            </a:endParaRPr>
          </a:p>
        </p:txBody>
      </p:sp>
      <p:pic>
        <p:nvPicPr>
          <p:cNvPr id="11" name="Picture 3" descr="C:\Documents and Settings\Admin\Мои документы\САЙТ UCOZ\Рисунок19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0" b="1064"/>
          <a:stretch>
            <a:fillRect/>
          </a:stretch>
        </p:blipFill>
        <p:spPr bwMode="auto">
          <a:xfrm rot="2816245">
            <a:off x="629100" y="983469"/>
            <a:ext cx="18605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C:\Documents and Settings\Admin\Мои документы\САЙТ UCOZ\Рисунок19б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951" b="8910"/>
          <a:stretch>
            <a:fillRect/>
          </a:stretch>
        </p:blipFill>
        <p:spPr bwMode="auto">
          <a:xfrm rot="4327837">
            <a:off x="1711775" y="2326494"/>
            <a:ext cx="1404937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24"/>
          <p:cNvSpPr>
            <a:spLocks noChangeArrowheads="1"/>
          </p:cNvSpPr>
          <p:nvPr/>
        </p:nvSpPr>
        <p:spPr bwMode="auto">
          <a:xfrm>
            <a:off x="2040387" y="1566081"/>
            <a:ext cx="285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400">
                <a:cs typeface="Arial" charset="0"/>
              </a:rPr>
              <a:t>•</a:t>
            </a: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2549975" y="2872594"/>
            <a:ext cx="41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dirty="0">
                <a:latin typeface="Calibri" pitchFamily="34" charset="0"/>
              </a:rPr>
              <a:t> K</a:t>
            </a:r>
            <a:endParaRPr lang="ru-RU" altLang="ru-RU" dirty="0">
              <a:latin typeface="Calibri" pitchFamily="34" charset="0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826075" y="1027919"/>
            <a:ext cx="32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l-GR" altLang="ru-RU" dirty="0">
                <a:latin typeface="Calibri" pitchFamily="34" charset="0"/>
              </a:rPr>
              <a:t>α</a:t>
            </a:r>
            <a:endParaRPr lang="ru-RU" altLang="ru-RU" dirty="0">
              <a:latin typeface="Calibri" pitchFamily="34" charset="0"/>
            </a:endParaRP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2183262" y="2586844"/>
            <a:ext cx="3080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l-GR" altLang="ru-RU" dirty="0" smtClean="0">
                <a:latin typeface="Calibri" pitchFamily="34" charset="0"/>
              </a:rPr>
              <a:t>β</a:t>
            </a:r>
            <a:endParaRPr lang="ru-RU" altLang="ru-RU" dirty="0">
              <a:latin typeface="Calibri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754512" y="1813731"/>
            <a:ext cx="3071813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826075" y="2872594"/>
            <a:ext cx="285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>
                <a:latin typeface="Calibri" pitchFamily="34" charset="0"/>
              </a:rPr>
              <a:t>D</a:t>
            </a:r>
            <a:endParaRPr lang="ru-RU" altLang="ru-RU">
              <a:latin typeface="Calibri" pitchFamily="34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H="1">
            <a:off x="2065989" y="969181"/>
            <a:ext cx="425371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491360" y="969181"/>
            <a:ext cx="12131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461853" y="650861"/>
            <a:ext cx="1347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Угол падения</a:t>
            </a:r>
            <a:endParaRPr lang="ru-RU" sz="1600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 flipH="1" flipV="1">
            <a:off x="2248232" y="2214057"/>
            <a:ext cx="384326" cy="2426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510716" y="2166086"/>
            <a:ext cx="18015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Угол преломления</a:t>
            </a:r>
            <a:endParaRPr lang="ru-RU" sz="1600" dirty="0"/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2632558" y="2456272"/>
            <a:ext cx="1579080" cy="3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911353" y="1363241"/>
            <a:ext cx="2843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Закон преломления света: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906369" y="1812918"/>
                <a:ext cx="1895519" cy="6556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 smtClean="0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𝛽</m:t>
                              </m:r>
                            </m:e>
                          </m:func>
                        </m:den>
                      </m:f>
                      <m:r>
                        <a:rPr lang="ru-R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6369" y="1812918"/>
                <a:ext cx="1895519" cy="65569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Скругленный прямоугольник 33"/>
          <p:cNvSpPr/>
          <p:nvPr/>
        </p:nvSpPr>
        <p:spPr>
          <a:xfrm>
            <a:off x="5906369" y="1812919"/>
            <a:ext cx="1811857" cy="65569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4932362" y="2562193"/>
            <a:ext cx="42116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Относительный показатель </a:t>
            </a:r>
            <a:r>
              <a:rPr lang="ru-RU" b="1" dirty="0" err="1" smtClean="0"/>
              <a:t>преломле-ния</a:t>
            </a:r>
            <a:r>
              <a:rPr lang="ru-RU" b="1" dirty="0" smtClean="0"/>
              <a:t>: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273611" y="3011121"/>
                <a:ext cx="1096967" cy="6119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3611" y="3011121"/>
                <a:ext cx="1096967" cy="61196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Скругленный прямоугольник 36"/>
          <p:cNvSpPr/>
          <p:nvPr/>
        </p:nvSpPr>
        <p:spPr>
          <a:xfrm>
            <a:off x="6300099" y="3011121"/>
            <a:ext cx="1070480" cy="57872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8" name="Прямоугольник 37"/>
          <p:cNvSpPr/>
          <p:nvPr/>
        </p:nvSpPr>
        <p:spPr>
          <a:xfrm>
            <a:off x="4891445" y="3645700"/>
            <a:ext cx="38877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Абсолютный показатель </a:t>
            </a:r>
            <a:r>
              <a:rPr lang="ru-RU" b="1" dirty="0" err="1" smtClean="0"/>
              <a:t>преломле-ния</a:t>
            </a:r>
            <a:r>
              <a:rPr lang="ru-RU" b="1" dirty="0" smtClean="0"/>
              <a:t>: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423619" y="4008716"/>
                <a:ext cx="796949" cy="5666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𝑛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3619" y="4008716"/>
                <a:ext cx="796949" cy="56663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Скругленный прямоугольник 39"/>
          <p:cNvSpPr/>
          <p:nvPr/>
        </p:nvSpPr>
        <p:spPr>
          <a:xfrm>
            <a:off x="6423619" y="4008716"/>
            <a:ext cx="796949" cy="56663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93" y="3300484"/>
            <a:ext cx="1167282" cy="1646509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970" y="3266640"/>
            <a:ext cx="1910966" cy="165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315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7" grpId="0"/>
      <p:bldP spid="8" grpId="0" autoUpdateAnimBg="0"/>
      <p:bldP spid="9" grpId="0" autoUpdateAnimBg="0"/>
      <p:bldP spid="10" grpId="0" autoUpdateAnimBg="0"/>
      <p:bldP spid="13" grpId="0"/>
      <p:bldP spid="14" grpId="0" autoUpdateAnimBg="0"/>
      <p:bldP spid="15" grpId="0"/>
      <p:bldP spid="16" grpId="0"/>
      <p:bldP spid="18" grpId="0"/>
      <p:bldP spid="25" grpId="0"/>
      <p:bldP spid="27" grpId="0"/>
      <p:bldP spid="32" grpId="0"/>
      <p:bldP spid="33" grpId="0"/>
      <p:bldP spid="34" grpId="0" animBg="1"/>
      <p:bldP spid="35" grpId="0"/>
      <p:bldP spid="36" grpId="0"/>
      <p:bldP spid="37" grpId="0" animBg="1"/>
      <p:bldP spid="38" grpId="0"/>
      <p:bldP spid="39" grpId="0"/>
      <p:bldP spid="4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носка-облако 5"/>
          <p:cNvSpPr/>
          <p:nvPr/>
        </p:nvSpPr>
        <p:spPr>
          <a:xfrm>
            <a:off x="2832659" y="339724"/>
            <a:ext cx="3755565" cy="1727970"/>
          </a:xfrm>
          <a:prstGeom prst="cloudCallout">
            <a:avLst>
              <a:gd name="adj1" fmla="val -62153"/>
              <a:gd name="adj2" fmla="val 2518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198273" y="555488"/>
            <a:ext cx="3024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Являются ли свойства среды единственным фактором, определяющим показатель преломления </a:t>
            </a:r>
            <a:r>
              <a:rPr lang="ru-RU" dirty="0" smtClean="0"/>
              <a:t>среды?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62" t="16979" r="50000" b="12192"/>
          <a:stretch/>
        </p:blipFill>
        <p:spPr>
          <a:xfrm>
            <a:off x="301030" y="349907"/>
            <a:ext cx="2531629" cy="32942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" t="2401" r="68318" b="2401"/>
          <a:stretch/>
        </p:blipFill>
        <p:spPr>
          <a:xfrm>
            <a:off x="6732241" y="1045959"/>
            <a:ext cx="2016223" cy="3397454"/>
          </a:xfrm>
          <a:prstGeom prst="rect">
            <a:avLst/>
          </a:prstGeom>
        </p:spPr>
      </p:pic>
      <p:sp>
        <p:nvSpPr>
          <p:cNvPr id="7" name="Выноска-облако 6"/>
          <p:cNvSpPr/>
          <p:nvPr/>
        </p:nvSpPr>
        <p:spPr>
          <a:xfrm>
            <a:off x="2922536" y="2535892"/>
            <a:ext cx="3998465" cy="1848107"/>
          </a:xfrm>
          <a:prstGeom prst="cloudCallout">
            <a:avLst>
              <a:gd name="adj1" fmla="val 56608"/>
              <a:gd name="adj2" fmla="val -7178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454733" y="2859782"/>
            <a:ext cx="29340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А может существуют </a:t>
            </a:r>
            <a:r>
              <a:rPr lang="ru-RU" dirty="0"/>
              <a:t>какие-либо другие причины, от которых </a:t>
            </a:r>
            <a:r>
              <a:rPr lang="ru-RU" dirty="0" smtClean="0"/>
              <a:t>зависит показатель преломления?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28087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7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AutoShape 4"/>
          <p:cNvSpPr>
            <a:spLocks noChangeArrowheads="1"/>
          </p:cNvSpPr>
          <p:nvPr/>
        </p:nvSpPr>
        <p:spPr bwMode="auto">
          <a:xfrm>
            <a:off x="1691982" y="1011138"/>
            <a:ext cx="2016125" cy="1457325"/>
          </a:xfrm>
          <a:prstGeom prst="triangle">
            <a:avLst>
              <a:gd name="adj" fmla="val 50000"/>
            </a:avLst>
          </a:prstGeom>
          <a:solidFill>
            <a:srgbClr val="CEF1FE">
              <a:alpha val="41176"/>
            </a:srgbClr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EF1FE"/>
            </a:extrusionClr>
          </a:sp3d>
        </p:spPr>
        <p:txBody>
          <a:bodyPr wrap="none" anchor="ctr"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497" name="Line 17"/>
          <p:cNvSpPr>
            <a:spLocks noChangeShapeType="1"/>
          </p:cNvSpPr>
          <p:nvPr/>
        </p:nvSpPr>
        <p:spPr bwMode="auto">
          <a:xfrm flipH="1">
            <a:off x="3143130" y="1580333"/>
            <a:ext cx="1003302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98" name="Line 18"/>
          <p:cNvSpPr>
            <a:spLocks noChangeShapeType="1"/>
          </p:cNvSpPr>
          <p:nvPr/>
        </p:nvSpPr>
        <p:spPr bwMode="auto">
          <a:xfrm flipH="1">
            <a:off x="2276354" y="1580333"/>
            <a:ext cx="866775" cy="108347"/>
          </a:xfrm>
          <a:prstGeom prst="line">
            <a:avLst/>
          </a:prstGeom>
          <a:noFill/>
          <a:ln w="57150">
            <a:solidFill>
              <a:srgbClr val="FF0000">
                <a:alpha val="52156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00" name="Line 20"/>
          <p:cNvSpPr>
            <a:spLocks noChangeShapeType="1"/>
          </p:cNvSpPr>
          <p:nvPr/>
        </p:nvSpPr>
        <p:spPr bwMode="auto">
          <a:xfrm flipH="1">
            <a:off x="1298454" y="1688680"/>
            <a:ext cx="977900" cy="27891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0" name="AutoShape 21"/>
          <p:cNvSpPr>
            <a:spLocks noChangeArrowheads="1"/>
          </p:cNvSpPr>
          <p:nvPr/>
        </p:nvSpPr>
        <p:spPr bwMode="auto">
          <a:xfrm>
            <a:off x="6181084" y="1012090"/>
            <a:ext cx="2116507" cy="1477776"/>
          </a:xfrm>
          <a:prstGeom prst="triangle">
            <a:avLst>
              <a:gd name="adj" fmla="val 50000"/>
            </a:avLst>
          </a:prstGeom>
          <a:solidFill>
            <a:srgbClr val="CEF1FE">
              <a:alpha val="41176"/>
            </a:srgbClr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EF1FE"/>
            </a:extrusionClr>
          </a:sp3d>
        </p:spPr>
        <p:txBody>
          <a:bodyPr wrap="none" anchor="ctr"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61" name="AutoShape 22"/>
          <p:cNvSpPr>
            <a:spLocks noChangeArrowheads="1"/>
          </p:cNvSpPr>
          <p:nvPr/>
        </p:nvSpPr>
        <p:spPr bwMode="auto">
          <a:xfrm>
            <a:off x="6235086" y="2893192"/>
            <a:ext cx="2008502" cy="1432449"/>
          </a:xfrm>
          <a:prstGeom prst="triangle">
            <a:avLst>
              <a:gd name="adj" fmla="val 50000"/>
            </a:avLst>
          </a:prstGeom>
          <a:solidFill>
            <a:srgbClr val="CEF1FE">
              <a:alpha val="41176"/>
            </a:srgbClr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EF1FE"/>
            </a:extrusionClr>
          </a:sp3d>
        </p:spPr>
        <p:txBody>
          <a:bodyPr wrap="none" anchor="ctr"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03" name="Line 23"/>
          <p:cNvSpPr>
            <a:spLocks noChangeShapeType="1"/>
          </p:cNvSpPr>
          <p:nvPr/>
        </p:nvSpPr>
        <p:spPr bwMode="auto">
          <a:xfrm flipH="1">
            <a:off x="7669151" y="1580333"/>
            <a:ext cx="1100137" cy="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04" name="Line 24"/>
          <p:cNvSpPr>
            <a:spLocks noChangeShapeType="1"/>
          </p:cNvSpPr>
          <p:nvPr/>
        </p:nvSpPr>
        <p:spPr bwMode="auto">
          <a:xfrm flipH="1">
            <a:off x="6828173" y="1580244"/>
            <a:ext cx="843756" cy="143261"/>
          </a:xfrm>
          <a:prstGeom prst="line">
            <a:avLst/>
          </a:prstGeom>
          <a:noFill/>
          <a:ln w="57150">
            <a:solidFill>
              <a:srgbClr val="33CC33">
                <a:alpha val="7294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05" name="Line 25"/>
          <p:cNvSpPr>
            <a:spLocks noChangeShapeType="1"/>
          </p:cNvSpPr>
          <p:nvPr/>
        </p:nvSpPr>
        <p:spPr bwMode="auto">
          <a:xfrm flipH="1">
            <a:off x="5724751" y="1723505"/>
            <a:ext cx="1118568" cy="420515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09" name="Line 29"/>
          <p:cNvSpPr>
            <a:spLocks noChangeShapeType="1"/>
          </p:cNvSpPr>
          <p:nvPr/>
        </p:nvSpPr>
        <p:spPr bwMode="auto">
          <a:xfrm flipH="1">
            <a:off x="7671929" y="3464448"/>
            <a:ext cx="994570" cy="0"/>
          </a:xfrm>
          <a:prstGeom prst="line">
            <a:avLst/>
          </a:prstGeom>
          <a:noFill/>
          <a:ln w="571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10" name="Line 30"/>
          <p:cNvSpPr>
            <a:spLocks noChangeShapeType="1"/>
          </p:cNvSpPr>
          <p:nvPr/>
        </p:nvSpPr>
        <p:spPr bwMode="auto">
          <a:xfrm flipH="1">
            <a:off x="6828173" y="3464448"/>
            <a:ext cx="843755" cy="216024"/>
          </a:xfrm>
          <a:prstGeom prst="line">
            <a:avLst/>
          </a:prstGeom>
          <a:noFill/>
          <a:ln w="57150">
            <a:solidFill>
              <a:srgbClr val="990099">
                <a:alpha val="59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8" name="Text Box 50"/>
          <p:cNvSpPr txBox="1">
            <a:spLocks noChangeArrowheads="1"/>
          </p:cNvSpPr>
          <p:nvPr/>
        </p:nvSpPr>
        <p:spPr bwMode="auto">
          <a:xfrm>
            <a:off x="3255963" y="494228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cxnSp>
        <p:nvCxnSpPr>
          <p:cNvPr id="2069" name="AutoShape 57"/>
          <p:cNvCxnSpPr>
            <a:cxnSpLocks noChangeShapeType="1"/>
            <a:stCxn id="2088" idx="1"/>
            <a:endCxn id="2088" idx="1"/>
          </p:cNvCxnSpPr>
          <p:nvPr/>
        </p:nvCxnSpPr>
        <p:spPr bwMode="auto">
          <a:xfrm>
            <a:off x="5114925" y="2427733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11" name="Line 31"/>
          <p:cNvSpPr>
            <a:spLocks noChangeShapeType="1"/>
          </p:cNvSpPr>
          <p:nvPr/>
        </p:nvSpPr>
        <p:spPr bwMode="auto">
          <a:xfrm flipH="1">
            <a:off x="5704273" y="3680471"/>
            <a:ext cx="1139046" cy="645170"/>
          </a:xfrm>
          <a:prstGeom prst="line">
            <a:avLst/>
          </a:prstGeom>
          <a:noFill/>
          <a:ln w="571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93694" y="202396"/>
            <a:ext cx="8147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tx2"/>
                </a:solidFill>
              </a:rPr>
              <a:t>Ход монохроматических лучей в призме</a:t>
            </a:r>
            <a:endParaRPr lang="ru-RU" sz="36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23850" y="2802987"/>
                <a:ext cx="1975541" cy="4276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2000" i="1" smtClean="0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ru-RU" sz="2000" b="0" i="1" smtClean="0">
                              <a:latin typeface="Cambria Math"/>
                            </a:rPr>
                            <m:t>кр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&lt;</m:t>
                      </m:r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2000" i="1" smtClean="0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ru-RU" sz="2000" b="0" i="1" smtClean="0">
                              <a:latin typeface="Cambria Math"/>
                            </a:rPr>
                            <m:t>зел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&lt;</m:t>
                      </m:r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2000" i="1" smtClean="0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ru-RU" sz="2000" b="0" i="1" smtClean="0">
                              <a:latin typeface="Cambria Math"/>
                            </a:rPr>
                            <m:t>ф</m:t>
                          </m:r>
                        </m:sub>
                      </m:sSub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50" y="2802987"/>
                <a:ext cx="1975541" cy="427681"/>
              </a:xfrm>
              <a:prstGeom prst="rect">
                <a:avLst/>
              </a:prstGeom>
              <a:blipFill rotWithShape="1">
                <a:blip r:embed="rId2"/>
                <a:stretch>
                  <a:fillRect b="-1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Стрелка вниз 7"/>
          <p:cNvSpPr/>
          <p:nvPr/>
        </p:nvSpPr>
        <p:spPr>
          <a:xfrm>
            <a:off x="991722" y="3311142"/>
            <a:ext cx="432048" cy="438662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1547664" y="995642"/>
            <a:ext cx="2531570" cy="1576108"/>
          </a:xfrm>
          <a:prstGeom prst="line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H="1">
            <a:off x="6045586" y="1003082"/>
            <a:ext cx="2542257" cy="156866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H="1">
            <a:off x="6045586" y="2893191"/>
            <a:ext cx="2531544" cy="1550222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1547664" y="1580244"/>
            <a:ext cx="1595466" cy="170734"/>
          </a:xfrm>
          <a:prstGeom prst="line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H="1">
            <a:off x="6045586" y="1580244"/>
            <a:ext cx="1595466" cy="271426"/>
          </a:xfrm>
          <a:prstGeom prst="line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H="1">
            <a:off x="6073685" y="3464448"/>
            <a:ext cx="1595466" cy="403446"/>
          </a:xfrm>
          <a:prstGeom prst="line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23850" y="3722148"/>
                <a:ext cx="1767792" cy="689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 smtClean="0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ru-RU" b="0" i="1" smtClean="0">
                                      <a:latin typeface="Cambria Math"/>
                                    </a:rPr>
                                    <m:t>ф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&gt;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ru-RU" b="0" i="1" smtClean="0">
                                      <a:latin typeface="Cambria Math"/>
                                    </a:rPr>
                                    <m:t>кр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50" y="3722148"/>
                <a:ext cx="1767792" cy="68980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Стрелка вниз 66"/>
          <p:cNvSpPr/>
          <p:nvPr/>
        </p:nvSpPr>
        <p:spPr>
          <a:xfrm rot="16200000">
            <a:off x="2207128" y="3847719"/>
            <a:ext cx="432048" cy="438662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734891" y="3897960"/>
                <a:ext cx="1226874" cy="4276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ru-RU" sz="2000" b="0" i="1" smtClean="0">
                              <a:latin typeface="Cambria Math"/>
                            </a:rPr>
                            <m:t>ф</m:t>
                          </m:r>
                        </m:sub>
                      </m:sSub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&gt;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ru-RU" sz="2000" b="0" i="1" smtClean="0">
                              <a:latin typeface="Cambria Math"/>
                            </a:rPr>
                            <m:t>кр</m:t>
                          </m:r>
                        </m:sub>
                      </m:sSub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4891" y="3897960"/>
                <a:ext cx="1226874" cy="427681"/>
              </a:xfrm>
              <a:prstGeom prst="rect">
                <a:avLst/>
              </a:prstGeom>
              <a:blipFill rotWithShape="1">
                <a:blip r:embed="rId7"/>
                <a:stretch>
                  <a:fillRect b="-9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50141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20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0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20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animBg="1"/>
      <p:bldP spid="20497" grpId="0" animBg="1"/>
      <p:bldP spid="20498" grpId="0" animBg="1"/>
      <p:bldP spid="20500" grpId="0" animBg="1"/>
      <p:bldP spid="2060" grpId="0" animBg="1"/>
      <p:bldP spid="2061" grpId="0" animBg="1"/>
      <p:bldP spid="20503" grpId="0" animBg="1"/>
      <p:bldP spid="20504" grpId="0" animBg="1"/>
      <p:bldP spid="20505" grpId="0" animBg="1"/>
      <p:bldP spid="20509" grpId="0" animBg="1"/>
      <p:bldP spid="20510" grpId="0" animBg="1"/>
      <p:bldP spid="20511" grpId="0" animBg="1"/>
      <p:bldP spid="5" grpId="0"/>
      <p:bldP spid="7" grpId="0"/>
      <p:bldP spid="8" grpId="0" animBg="1"/>
      <p:bldP spid="21" grpId="0"/>
      <p:bldP spid="67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2362" y="339725"/>
            <a:ext cx="38877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/>
              <a:t>Цвет</a:t>
            </a:r>
            <a:r>
              <a:rPr lang="ru-RU" sz="2000" dirty="0" smtClean="0"/>
              <a:t> </a:t>
            </a:r>
            <a:r>
              <a:rPr lang="ru-RU" sz="2000" dirty="0"/>
              <a:t>при переходе из вакуума в вещество или из одного вещества в другое </a:t>
            </a:r>
            <a:r>
              <a:rPr lang="ru-RU" sz="2000" u="sng" dirty="0"/>
              <a:t>не изменяется</a:t>
            </a:r>
            <a:r>
              <a:rPr lang="ru-RU" sz="2000" dirty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38649" y="3386456"/>
            <a:ext cx="38752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Dispersion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smtClean="0"/>
              <a:t>(от лат.) — рассеяние.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32363" y="1707670"/>
            <a:ext cx="38752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Дисперсией света</a:t>
            </a:r>
            <a:r>
              <a:rPr lang="ru-RU" sz="2000" dirty="0" smtClean="0"/>
              <a:t> — зависимость </a:t>
            </a:r>
            <a:r>
              <a:rPr lang="ru-RU" sz="2000" dirty="0"/>
              <a:t>показателя </a:t>
            </a:r>
            <a:r>
              <a:rPr lang="ru-RU" sz="2000" dirty="0" smtClean="0"/>
              <a:t>преломления </a:t>
            </a:r>
            <a:r>
              <a:rPr lang="ru-RU" sz="2000" dirty="0"/>
              <a:t>среды и скорости света в нем от частоты </a:t>
            </a:r>
            <a:r>
              <a:rPr lang="ru-RU" sz="2000" dirty="0" smtClean="0"/>
              <a:t>световой волны.</a:t>
            </a:r>
            <a:endParaRPr lang="ru-RU" sz="2000" dirty="0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589442" y="1059580"/>
            <a:ext cx="3334485" cy="3024335"/>
          </a:xfrm>
          <a:prstGeom prst="triangle">
            <a:avLst>
              <a:gd name="adj" fmla="val 50000"/>
            </a:avLst>
          </a:prstGeom>
          <a:solidFill>
            <a:srgbClr val="CEF1FE">
              <a:alpha val="41176"/>
            </a:srgbClr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EF1FE"/>
            </a:extrusionClr>
          </a:sp3d>
        </p:spPr>
        <p:txBody>
          <a:bodyPr wrap="none" anchor="ctr"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" name="Line 17"/>
          <p:cNvSpPr>
            <a:spLocks noChangeShapeType="1"/>
          </p:cNvSpPr>
          <p:nvPr/>
        </p:nvSpPr>
        <p:spPr bwMode="auto">
          <a:xfrm flipH="1">
            <a:off x="2987823" y="2171192"/>
            <a:ext cx="1080121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Line 20"/>
          <p:cNvSpPr>
            <a:spLocks noChangeShapeType="1"/>
          </p:cNvSpPr>
          <p:nvPr/>
        </p:nvSpPr>
        <p:spPr bwMode="auto">
          <a:xfrm flipH="1">
            <a:off x="829678" y="2225365"/>
            <a:ext cx="977900" cy="27891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Line 18"/>
          <p:cNvSpPr>
            <a:spLocks noChangeShapeType="1"/>
          </p:cNvSpPr>
          <p:nvPr/>
        </p:nvSpPr>
        <p:spPr bwMode="auto">
          <a:xfrm flipH="1">
            <a:off x="1807578" y="2171192"/>
            <a:ext cx="1180245" cy="54173"/>
          </a:xfrm>
          <a:prstGeom prst="line">
            <a:avLst/>
          </a:prstGeom>
          <a:noFill/>
          <a:ln w="57150">
            <a:solidFill>
              <a:srgbClr val="FF0000">
                <a:alpha val="52156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Line 23"/>
          <p:cNvSpPr>
            <a:spLocks noChangeShapeType="1"/>
          </p:cNvSpPr>
          <p:nvPr/>
        </p:nvSpPr>
        <p:spPr bwMode="auto">
          <a:xfrm flipH="1">
            <a:off x="3131839" y="2355727"/>
            <a:ext cx="936105" cy="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Line 25"/>
          <p:cNvSpPr>
            <a:spLocks noChangeShapeType="1"/>
          </p:cNvSpPr>
          <p:nvPr/>
        </p:nvSpPr>
        <p:spPr bwMode="auto">
          <a:xfrm flipH="1">
            <a:off x="514957" y="2599117"/>
            <a:ext cx="1118568" cy="420515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Line 24"/>
          <p:cNvSpPr>
            <a:spLocks noChangeShapeType="1"/>
          </p:cNvSpPr>
          <p:nvPr/>
        </p:nvSpPr>
        <p:spPr bwMode="auto">
          <a:xfrm flipH="1">
            <a:off x="1633525" y="2355727"/>
            <a:ext cx="1498314" cy="243390"/>
          </a:xfrm>
          <a:prstGeom prst="line">
            <a:avLst/>
          </a:prstGeom>
          <a:noFill/>
          <a:ln w="57150">
            <a:solidFill>
              <a:srgbClr val="33CC33">
                <a:alpha val="7294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" name="Line 29"/>
          <p:cNvSpPr>
            <a:spLocks noChangeShapeType="1"/>
          </p:cNvSpPr>
          <p:nvPr/>
        </p:nvSpPr>
        <p:spPr bwMode="auto">
          <a:xfrm flipH="1">
            <a:off x="3187183" y="2571750"/>
            <a:ext cx="880761" cy="0"/>
          </a:xfrm>
          <a:prstGeom prst="line">
            <a:avLst/>
          </a:prstGeom>
          <a:noFill/>
          <a:ln w="571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445607" y="2571750"/>
            <a:ext cx="1741576" cy="374067"/>
          </a:xfrm>
          <a:prstGeom prst="line">
            <a:avLst/>
          </a:prstGeom>
          <a:noFill/>
          <a:ln w="57150">
            <a:solidFill>
              <a:srgbClr val="990099">
                <a:alpha val="59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" name="Line 31"/>
          <p:cNvSpPr>
            <a:spLocks noChangeShapeType="1"/>
          </p:cNvSpPr>
          <p:nvPr/>
        </p:nvSpPr>
        <p:spPr bwMode="auto">
          <a:xfrm flipH="1">
            <a:off x="323849" y="2941341"/>
            <a:ext cx="1121757" cy="645170"/>
          </a:xfrm>
          <a:prstGeom prst="line">
            <a:avLst/>
          </a:prstGeom>
          <a:noFill/>
          <a:ln w="571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5501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udrageli.ru/uploads/posts/2010-11/1290780063_aristotel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46"/>
          <a:stretch/>
        </p:blipFill>
        <p:spPr bwMode="auto">
          <a:xfrm>
            <a:off x="396668" y="238544"/>
            <a:ext cx="3311553" cy="442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Выноска-облако 2"/>
          <p:cNvSpPr/>
          <p:nvPr/>
        </p:nvSpPr>
        <p:spPr>
          <a:xfrm>
            <a:off x="2915816" y="411510"/>
            <a:ext cx="3384376" cy="1800200"/>
          </a:xfrm>
          <a:prstGeom prst="cloudCallout">
            <a:avLst>
              <a:gd name="adj1" fmla="val -50307"/>
              <a:gd name="adj2" fmla="val 4807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http://www.topauthor.ru/uploads/2011-10/266_229/426009c1c9e602e216e072d4dac5155a.jpe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3" b="100000" l="0" r="100000"/>
                    </a14:imgEffect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52731" y="152969"/>
            <a:ext cx="2667309" cy="229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03848" y="639395"/>
            <a:ext cx="2736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Причиной </a:t>
            </a:r>
            <a:r>
              <a:rPr lang="ru-RU" sz="2000" dirty="0"/>
              <a:t>возникновения цветов является смешение света с темнотой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1" r="8228" b="34295"/>
          <a:stretch/>
        </p:blipFill>
        <p:spPr>
          <a:xfrm flipH="1">
            <a:off x="6327332" y="2566166"/>
            <a:ext cx="2349123" cy="21370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" t="1162" r="15438" b="34040"/>
          <a:stretch/>
        </p:blipFill>
        <p:spPr>
          <a:xfrm>
            <a:off x="3795953" y="2366085"/>
            <a:ext cx="2272819" cy="241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2463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88" y="-1557857"/>
            <a:ext cx="9164588" cy="718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2984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570592" y="0"/>
            <a:ext cx="4573408" cy="20142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Выноска-облако 5"/>
          <p:cNvSpPr/>
          <p:nvPr/>
        </p:nvSpPr>
        <p:spPr>
          <a:xfrm>
            <a:off x="467544" y="267495"/>
            <a:ext cx="3600400" cy="2016224"/>
          </a:xfrm>
          <a:prstGeom prst="cloudCallout">
            <a:avLst>
              <a:gd name="adj1" fmla="val -10389"/>
              <a:gd name="adj2" fmla="val 5770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386" t="61490" r="13689"/>
          <a:stretch/>
        </p:blipFill>
        <p:spPr>
          <a:xfrm>
            <a:off x="323851" y="2424325"/>
            <a:ext cx="3384054" cy="24463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007135"/>
            <a:ext cx="4572000" cy="413636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20861" y="613887"/>
            <a:ext cx="30243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Световые лучи различаются в их способности показывать ту или иную особую окраску, точно так же, как они различаются по степени преломляемости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4736" y="617391"/>
            <a:ext cx="30963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Мы </a:t>
            </a:r>
            <a:r>
              <a:rPr lang="ru-RU" dirty="0"/>
              <a:t>должны различать два рода цветов: одни первоначальные и простые, другие же сложенные из них…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570592" y="18300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Белый </a:t>
            </a:r>
            <a:r>
              <a:rPr lang="ru-RU" sz="1600" dirty="0">
                <a:solidFill>
                  <a:schemeClr val="bg1"/>
                </a:solidFill>
              </a:rPr>
              <a:t>свет — это сложный свет, он состоит из простых лучей, которые при </a:t>
            </a:r>
            <a:r>
              <a:rPr lang="ru-RU" sz="1600" dirty="0" smtClean="0">
                <a:solidFill>
                  <a:schemeClr val="bg1"/>
                </a:solidFill>
              </a:rPr>
              <a:t>прохождении </a:t>
            </a:r>
            <a:r>
              <a:rPr lang="ru-RU" sz="1600" dirty="0">
                <a:solidFill>
                  <a:schemeClr val="bg1"/>
                </a:solidFill>
              </a:rPr>
              <a:t>через призму отклоняются, но не </a:t>
            </a:r>
            <a:r>
              <a:rPr lang="ru-RU" sz="1600" dirty="0" smtClean="0">
                <a:solidFill>
                  <a:schemeClr val="bg1"/>
                </a:solidFill>
              </a:rPr>
              <a:t>разлагаются</a:t>
            </a:r>
            <a:r>
              <a:rPr lang="ru-RU" sz="1600" dirty="0">
                <a:solidFill>
                  <a:schemeClr val="bg1"/>
                </a:solidFill>
              </a:rPr>
              <a:t>, и только в совокупности </a:t>
            </a:r>
            <a:r>
              <a:rPr lang="ru-RU" sz="1600" dirty="0" smtClean="0">
                <a:solidFill>
                  <a:schemeClr val="bg1"/>
                </a:solidFill>
              </a:rPr>
              <a:t>монохроматические </a:t>
            </a:r>
            <a:r>
              <a:rPr lang="ru-RU" sz="1600" dirty="0">
                <a:solidFill>
                  <a:schemeClr val="bg1"/>
                </a:solidFill>
              </a:rPr>
              <a:t>лучи дают ощущение белого света.</a:t>
            </a:r>
          </a:p>
        </p:txBody>
      </p:sp>
    </p:spTree>
    <p:extLst>
      <p:ext uri="{BB962C8B-B14F-4D97-AF65-F5344CB8AC3E}">
        <p14:creationId xmlns:p14="http://schemas.microsoft.com/office/powerpoint/2010/main" val="19259918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5" grpId="0"/>
      <p:bldP spid="5" grpId="1"/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5143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5063" y="352553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Красный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42872" y="353474"/>
            <a:ext cx="1744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Оранжевый</a:t>
            </a: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53332" y="363466"/>
            <a:ext cx="1223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>Желтый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92864" y="339725"/>
            <a:ext cx="1327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FF00"/>
                </a:solidFill>
              </a:rPr>
              <a:t>Зеленый</a:t>
            </a:r>
            <a:endParaRPr lang="ru-RU" sz="2400" dirty="0">
              <a:solidFill>
                <a:srgbClr val="00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31640" y="3998436"/>
            <a:ext cx="122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B0F0"/>
                </a:solidFill>
              </a:rPr>
              <a:t>Голубой</a:t>
            </a:r>
            <a:endParaRPr lang="ru-RU" sz="240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65290" y="3998435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</a:rPr>
              <a:t>Синий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56176" y="3981345"/>
            <a:ext cx="1828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Фиолетовый</a:t>
            </a:r>
            <a:endParaRPr lang="ru-RU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8988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" r="35962" b="12127"/>
          <a:stretch/>
        </p:blipFill>
        <p:spPr>
          <a:xfrm>
            <a:off x="-10666" y="1"/>
            <a:ext cx="9144000" cy="5143500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323850" y="123478"/>
            <a:ext cx="84963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После </a:t>
            </a:r>
            <a:r>
              <a:rPr lang="ru-RU" sz="2400" dirty="0">
                <a:solidFill>
                  <a:schemeClr val="bg1"/>
                </a:solidFill>
              </a:rPr>
              <a:t>преломления в линзе разноцветные лучи, пересекаясь в точке, «складываются», приобретая белый цвет.</a:t>
            </a:r>
          </a:p>
        </p:txBody>
      </p:sp>
      <p:sp>
        <p:nvSpPr>
          <p:cNvPr id="29" name="Равнобедренный треугольник 28"/>
          <p:cNvSpPr/>
          <p:nvPr/>
        </p:nvSpPr>
        <p:spPr>
          <a:xfrm rot="6840137">
            <a:off x="5891646" y="2380040"/>
            <a:ext cx="601067" cy="1072365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7661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носка-облако 5"/>
          <p:cNvSpPr/>
          <p:nvPr/>
        </p:nvSpPr>
        <p:spPr>
          <a:xfrm>
            <a:off x="4211638" y="322611"/>
            <a:ext cx="2702743" cy="1745084"/>
          </a:xfrm>
          <a:prstGeom prst="cloudCallout">
            <a:avLst>
              <a:gd name="adj1" fmla="val 69636"/>
              <a:gd name="adj2" fmla="val 3467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882798"/>
            <a:ext cx="3816102" cy="38477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512" y="298022"/>
            <a:ext cx="43003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Цветовой круг Ньютона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42656" y="590409"/>
            <a:ext cx="217472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dirty="0" smtClean="0"/>
              <a:t>Может любой </a:t>
            </a:r>
            <a:r>
              <a:rPr lang="ru-RU" sz="1900" dirty="0"/>
              <a:t>цвет </a:t>
            </a:r>
            <a:r>
              <a:rPr lang="ru-RU" sz="1900" dirty="0" smtClean="0"/>
              <a:t>можно получить </a:t>
            </a:r>
            <a:r>
              <a:rPr lang="ru-RU" sz="1900" dirty="0"/>
              <a:t>смешением всего трех </a:t>
            </a:r>
            <a:r>
              <a:rPr lang="ru-RU" sz="1900" dirty="0" smtClean="0"/>
              <a:t>цветов?</a:t>
            </a:r>
            <a:endParaRPr lang="ru-RU" sz="19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440"/>
          <a:stretch/>
        </p:blipFill>
        <p:spPr>
          <a:xfrm>
            <a:off x="6911810" y="1698405"/>
            <a:ext cx="1907809" cy="274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611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le:Thomas Young (scientist)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94" y="325610"/>
            <a:ext cx="3138328" cy="39743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975418" y="4318148"/>
            <a:ext cx="252028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Томас </a:t>
            </a:r>
            <a:r>
              <a:rPr lang="ru-RU" dirty="0"/>
              <a:t>Юнг </a:t>
            </a:r>
            <a:endParaRPr lang="ru-RU" dirty="0" smtClean="0"/>
          </a:p>
          <a:p>
            <a:pPr algn="ctr"/>
            <a:r>
              <a:rPr lang="ru-RU" sz="1600" dirty="0" smtClean="0"/>
              <a:t>13. 06. 1773 </a:t>
            </a:r>
            <a:r>
              <a:rPr lang="ru-RU" sz="1600" dirty="0"/>
              <a:t>— </a:t>
            </a:r>
            <a:r>
              <a:rPr lang="ru-RU" sz="1600" dirty="0" smtClean="0"/>
              <a:t>10. 05. </a:t>
            </a:r>
            <a:r>
              <a:rPr lang="ru-RU" sz="1600" dirty="0"/>
              <a:t>1829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13178"/>
            <a:ext cx="4248150" cy="403053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706629" y="51470"/>
            <a:ext cx="2127890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1802 год</a:t>
            </a:r>
            <a:endParaRPr lang="ru-RU" sz="1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42773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7" y="843559"/>
            <a:ext cx="4307887" cy="35998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22995" y="248603"/>
            <a:ext cx="2949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Треугольник Юнга</a:t>
            </a: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1026" name="Picture 2" descr="http://outreach.jach.hawaii.edu/pressroom/2006_jcmbday/Maxwel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75" t="3189" r="6105" b="5630"/>
          <a:stretch/>
        </p:blipFill>
        <p:spPr bwMode="auto">
          <a:xfrm>
            <a:off x="323850" y="987574"/>
            <a:ext cx="1893964" cy="2425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http://www.physchem.chimfak.rsu.ru/Source/History/Persones/photos/Helmholtz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689" y="987574"/>
            <a:ext cx="1897238" cy="2425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882838" y="156497"/>
            <a:ext cx="28796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7030A0"/>
                </a:solidFill>
              </a:rPr>
              <a:t>Трех</a:t>
            </a:r>
            <a:r>
              <a:rPr lang="ru-RU" sz="4000" dirty="0" smtClean="0">
                <a:solidFill>
                  <a:srgbClr val="FF0000"/>
                </a:solidFill>
              </a:rPr>
              <a:t>цветная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5969" y="3507854"/>
            <a:ext cx="156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Дж. Максвелл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524629" y="3507854"/>
            <a:ext cx="1493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Г. Гельмгольц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75181" y="3744018"/>
            <a:ext cx="169501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rgbClr val="00B050"/>
                </a:solidFill>
              </a:rPr>
              <a:t>теория</a:t>
            </a:r>
          </a:p>
        </p:txBody>
      </p:sp>
    </p:spTree>
    <p:extLst>
      <p:ext uri="{BB962C8B-B14F-4D97-AF65-F5344CB8AC3E}">
        <p14:creationId xmlns:p14="http://schemas.microsoft.com/office/powerpoint/2010/main" val="3246505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9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2.findagrave.com/photos/2011/147/12554904_13065857131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6149"/>
            <a:ext cx="2985297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915294" y="4108537"/>
            <a:ext cx="2521844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Уильям Дэвид </a:t>
            </a:r>
            <a:r>
              <a:rPr lang="ru-RU" dirty="0" smtClean="0"/>
              <a:t>Райт</a:t>
            </a:r>
          </a:p>
          <a:p>
            <a:pPr algn="ctr"/>
            <a:r>
              <a:rPr lang="ru-RU" sz="1600" dirty="0" smtClean="0"/>
              <a:t>14. 11. 1906 — 31. 12. 1980</a:t>
            </a: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055935" y="123478"/>
            <a:ext cx="1754648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1931 год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642657"/>
            <a:ext cx="4291523" cy="408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5584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://www.nobelprize.org/nobel_prizes/medicine/laureates/1967/granit_postcard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25" y="267494"/>
            <a:ext cx="2952328" cy="39717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967349" y="4265311"/>
            <a:ext cx="252028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Рагнар</a:t>
            </a:r>
            <a:r>
              <a:rPr lang="ru-RU" dirty="0"/>
              <a:t> Артур Гранит </a:t>
            </a:r>
            <a:endParaRPr lang="ru-RU" dirty="0" smtClean="0"/>
          </a:p>
          <a:p>
            <a:pPr algn="ctr"/>
            <a:r>
              <a:rPr lang="en-US" sz="1600" dirty="0" smtClean="0"/>
              <a:t>30</a:t>
            </a:r>
            <a:r>
              <a:rPr lang="ru-RU" sz="1600" dirty="0" smtClean="0"/>
              <a:t>. 10.</a:t>
            </a:r>
            <a:r>
              <a:rPr lang="ru-RU" sz="1600" dirty="0"/>
              <a:t> </a:t>
            </a:r>
            <a:r>
              <a:rPr lang="ru-RU" sz="1600" dirty="0" smtClean="0"/>
              <a:t>1900 </a:t>
            </a:r>
            <a:r>
              <a:rPr lang="ru-RU" sz="1600" dirty="0"/>
              <a:t>— </a:t>
            </a:r>
            <a:r>
              <a:rPr lang="ru-RU" sz="1600" dirty="0" smtClean="0"/>
              <a:t>12. 03. 1991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7" r="4357" b="5106"/>
          <a:stretch/>
        </p:blipFill>
        <p:spPr>
          <a:xfrm>
            <a:off x="4283968" y="330260"/>
            <a:ext cx="4615389" cy="424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8588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52756"/>
          </a:xfrm>
        </p:spPr>
      </p:pic>
      <p:sp>
        <p:nvSpPr>
          <p:cNvPr id="5" name="Прямоугольник 4"/>
          <p:cNvSpPr/>
          <p:nvPr/>
        </p:nvSpPr>
        <p:spPr>
          <a:xfrm>
            <a:off x="323850" y="339725"/>
            <a:ext cx="267303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Почему </a:t>
            </a:r>
            <a:r>
              <a:rPr lang="ru-RU" sz="2400" b="1" dirty="0" smtClean="0">
                <a:solidFill>
                  <a:srgbClr val="FFFF00"/>
                </a:solidFill>
              </a:rPr>
              <a:t>мы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различаем </a:t>
            </a:r>
            <a:r>
              <a:rPr lang="ru-RU" sz="2400" b="1" dirty="0">
                <a:solidFill>
                  <a:srgbClr val="FFFF00"/>
                </a:solidFill>
              </a:rPr>
              <a:t>цвета? </a:t>
            </a:r>
          </a:p>
        </p:txBody>
      </p:sp>
    </p:spTree>
    <p:extLst>
      <p:ext uri="{BB962C8B-B14F-4D97-AF65-F5344CB8AC3E}">
        <p14:creationId xmlns:p14="http://schemas.microsoft.com/office/powerpoint/2010/main" val="17970217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31.media.tumblr.com/tumblr_md1rhmGmrq1rg2auro1_128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00"/>
          <a:stretch/>
        </p:blipFill>
        <p:spPr bwMode="auto">
          <a:xfrm>
            <a:off x="302147" y="349340"/>
            <a:ext cx="5854030" cy="40940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6228184" y="349340"/>
            <a:ext cx="259196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Если белый свет падает на белый предмет, то все составляющие белого света отражаются от него, и мы видим белый цвет предмета.</a:t>
            </a:r>
          </a:p>
        </p:txBody>
      </p:sp>
    </p:spTree>
    <p:extLst>
      <p:ext uri="{BB962C8B-B14F-4D97-AF65-F5344CB8AC3E}">
        <p14:creationId xmlns:p14="http://schemas.microsoft.com/office/powerpoint/2010/main" val="11960210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umnitsa-miass.ru/data/chertopoloh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9725"/>
            <a:ext cx="5594046" cy="4464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6012160" y="347429"/>
            <a:ext cx="280799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В</a:t>
            </a:r>
            <a:r>
              <a:rPr lang="ru-RU" sz="2400" dirty="0" smtClean="0"/>
              <a:t>се </a:t>
            </a:r>
            <a:r>
              <a:rPr lang="ru-RU" sz="2400" dirty="0"/>
              <a:t>составляющие света поглощаются поверхностью предмета, и лишь зеленая составляющая отражается, в результате чего мы видим зеленую окраску предмета. </a:t>
            </a:r>
          </a:p>
        </p:txBody>
      </p:sp>
    </p:spTree>
    <p:extLst>
      <p:ext uri="{BB962C8B-B14F-4D97-AF65-F5344CB8AC3E}">
        <p14:creationId xmlns:p14="http://schemas.microsoft.com/office/powerpoint/2010/main" val="31641647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fon-stola.com/img/preview/preview-5267-yarkii_krasno-sinii_fraktal_v_vide_cvetka-1920x1200-fon-stola.co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654"/>
          <a:stretch/>
        </p:blipFill>
        <p:spPr bwMode="auto">
          <a:xfrm>
            <a:off x="323851" y="339726"/>
            <a:ext cx="6048349" cy="4286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6444208" y="349386"/>
            <a:ext cx="244827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Если свет падает на поверхность черного цвета, то </a:t>
            </a:r>
            <a:r>
              <a:rPr lang="ru-RU" sz="2400" dirty="0" smtClean="0"/>
              <a:t>поглощаются </a:t>
            </a:r>
            <a:r>
              <a:rPr lang="ru-RU" sz="2400" dirty="0"/>
              <a:t>все </a:t>
            </a:r>
            <a:r>
              <a:rPr lang="ru-RU" sz="2400" dirty="0" smtClean="0"/>
              <a:t>составляющие </a:t>
            </a:r>
            <a:r>
              <a:rPr lang="ru-RU" sz="2400" dirty="0"/>
              <a:t>спектра, и мы видим черный предмет.</a:t>
            </a:r>
          </a:p>
        </p:txBody>
      </p:sp>
    </p:spTree>
    <p:extLst>
      <p:ext uri="{BB962C8B-B14F-4D97-AF65-F5344CB8AC3E}">
        <p14:creationId xmlns:p14="http://schemas.microsoft.com/office/powerpoint/2010/main" val="15211358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pozitiv-news.ru/wp-content/uploads/2012/11/Sad-skulptur-1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r="1822" b="-652"/>
          <a:stretch/>
        </p:blipFill>
        <p:spPr bwMode="auto">
          <a:xfrm>
            <a:off x="312779" y="339725"/>
            <a:ext cx="5987413" cy="4561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6444208" y="339725"/>
            <a:ext cx="25202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Цвет прозрачного тела </a:t>
            </a:r>
            <a:r>
              <a:rPr lang="ru-RU" sz="2400" dirty="0" err="1" smtClean="0"/>
              <a:t>определя-ется</a:t>
            </a:r>
            <a:r>
              <a:rPr lang="ru-RU" sz="2400" dirty="0" smtClean="0"/>
              <a:t> </a:t>
            </a:r>
            <a:r>
              <a:rPr lang="ru-RU" sz="2400" dirty="0"/>
              <a:t>составом того света, </a:t>
            </a:r>
            <a:r>
              <a:rPr lang="ru-RU" sz="2400" dirty="0" smtClean="0"/>
              <a:t>кото-</a:t>
            </a:r>
            <a:r>
              <a:rPr lang="ru-RU" sz="2400" dirty="0" err="1" smtClean="0"/>
              <a:t>рый</a:t>
            </a:r>
            <a:r>
              <a:rPr lang="ru-RU" sz="2400" dirty="0" smtClean="0"/>
              <a:t> </a:t>
            </a:r>
            <a:r>
              <a:rPr lang="ru-RU" sz="2400" dirty="0"/>
              <a:t>проходит через него.</a:t>
            </a:r>
          </a:p>
        </p:txBody>
      </p:sp>
    </p:spTree>
    <p:extLst>
      <p:ext uri="{BB962C8B-B14F-4D97-AF65-F5344CB8AC3E}">
        <p14:creationId xmlns:p14="http://schemas.microsoft.com/office/powerpoint/2010/main" val="18345203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361274" y="284925"/>
            <a:ext cx="25202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Солнечный </a:t>
            </a:r>
            <a:r>
              <a:rPr lang="ru-RU" sz="2000" dirty="0"/>
              <a:t>свет рассеивается на мельчайших капельках воды, оставшихся после дождя в воздухе.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372199" y="2196644"/>
            <a:ext cx="25093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Когда из воздуха после дождя исчезнут капли воды, все семь цветов радуги снова сольются в один белый дневной свет.</a:t>
            </a:r>
          </a:p>
        </p:txBody>
      </p:sp>
      <p:pic>
        <p:nvPicPr>
          <p:cNvPr id="1026" name="Picture 2" descr="http://mykartinka.ru/_ph/14/6237632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35" r="5630"/>
          <a:stretch/>
        </p:blipFill>
        <p:spPr bwMode="auto">
          <a:xfrm>
            <a:off x="295300" y="339725"/>
            <a:ext cx="6076899" cy="4464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684168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29643" y="3651870"/>
            <a:ext cx="38773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Любой </a:t>
            </a:r>
            <a:r>
              <a:rPr lang="ru-RU" dirty="0"/>
              <a:t>цвет может быть получен смешением всего </a:t>
            </a:r>
            <a:r>
              <a:rPr lang="ru-RU" u="sng" dirty="0"/>
              <a:t>трех цветов </a:t>
            </a:r>
            <a:r>
              <a:rPr lang="ru-RU" dirty="0"/>
              <a:t>красного, зеленого и </a:t>
            </a:r>
            <a:r>
              <a:rPr lang="ru-RU" dirty="0" smtClean="0"/>
              <a:t>синего.</a:t>
            </a:r>
            <a:endParaRPr lang="ru-RU" dirty="0"/>
          </a:p>
        </p:txBody>
      </p:sp>
      <p:sp>
        <p:nvSpPr>
          <p:cNvPr id="3" name="AutoShape 4"/>
          <p:cNvSpPr>
            <a:spLocks noChangeArrowheads="1"/>
          </p:cNvSpPr>
          <p:nvPr/>
        </p:nvSpPr>
        <p:spPr bwMode="auto">
          <a:xfrm>
            <a:off x="923155" y="350160"/>
            <a:ext cx="2398381" cy="2169551"/>
          </a:xfrm>
          <a:prstGeom prst="triangle">
            <a:avLst>
              <a:gd name="adj" fmla="val 50000"/>
            </a:avLst>
          </a:prstGeom>
          <a:solidFill>
            <a:srgbClr val="CEF1FE">
              <a:alpha val="41176"/>
            </a:srgbClr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EF1FE"/>
            </a:extrusionClr>
          </a:sp3d>
        </p:spPr>
        <p:txBody>
          <a:bodyPr wrap="none" anchor="ctr"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Line 17"/>
          <p:cNvSpPr>
            <a:spLocks noChangeShapeType="1"/>
          </p:cNvSpPr>
          <p:nvPr/>
        </p:nvSpPr>
        <p:spPr bwMode="auto">
          <a:xfrm flipH="1">
            <a:off x="2771800" y="1220238"/>
            <a:ext cx="1080121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" name="Line 20"/>
          <p:cNvSpPr>
            <a:spLocks noChangeShapeType="1"/>
          </p:cNvSpPr>
          <p:nvPr/>
        </p:nvSpPr>
        <p:spPr bwMode="auto">
          <a:xfrm flipH="1">
            <a:off x="655319" y="1274411"/>
            <a:ext cx="1108367" cy="290166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8"/>
          <p:cNvSpPr>
            <a:spLocks noChangeShapeType="1"/>
          </p:cNvSpPr>
          <p:nvPr/>
        </p:nvSpPr>
        <p:spPr bwMode="auto">
          <a:xfrm flipH="1">
            <a:off x="1763686" y="1220238"/>
            <a:ext cx="1008114" cy="54173"/>
          </a:xfrm>
          <a:prstGeom prst="line">
            <a:avLst/>
          </a:prstGeom>
          <a:noFill/>
          <a:ln w="57150">
            <a:solidFill>
              <a:srgbClr val="FF0000">
                <a:alpha val="52156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Line 23"/>
          <p:cNvSpPr>
            <a:spLocks noChangeShapeType="1"/>
          </p:cNvSpPr>
          <p:nvPr/>
        </p:nvSpPr>
        <p:spPr bwMode="auto">
          <a:xfrm flipH="1">
            <a:off x="2906760" y="1435786"/>
            <a:ext cx="936105" cy="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Line 25"/>
          <p:cNvSpPr>
            <a:spLocks noChangeShapeType="1"/>
          </p:cNvSpPr>
          <p:nvPr/>
        </p:nvSpPr>
        <p:spPr bwMode="auto">
          <a:xfrm flipH="1">
            <a:off x="539551" y="1648164"/>
            <a:ext cx="1012912" cy="35436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Line 24"/>
          <p:cNvSpPr>
            <a:spLocks noChangeShapeType="1"/>
          </p:cNvSpPr>
          <p:nvPr/>
        </p:nvSpPr>
        <p:spPr bwMode="auto">
          <a:xfrm flipH="1">
            <a:off x="1547664" y="1434935"/>
            <a:ext cx="1359096" cy="213228"/>
          </a:xfrm>
          <a:prstGeom prst="line">
            <a:avLst/>
          </a:prstGeom>
          <a:noFill/>
          <a:ln w="57150">
            <a:solidFill>
              <a:srgbClr val="33CC33">
                <a:alpha val="7294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Line 29"/>
          <p:cNvSpPr>
            <a:spLocks noChangeShapeType="1"/>
          </p:cNvSpPr>
          <p:nvPr/>
        </p:nvSpPr>
        <p:spPr bwMode="auto">
          <a:xfrm flipH="1">
            <a:off x="2987824" y="1648164"/>
            <a:ext cx="880761" cy="0"/>
          </a:xfrm>
          <a:prstGeom prst="line">
            <a:avLst/>
          </a:prstGeom>
          <a:noFill/>
          <a:ln w="571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Line 30"/>
          <p:cNvSpPr>
            <a:spLocks noChangeShapeType="1"/>
          </p:cNvSpPr>
          <p:nvPr/>
        </p:nvSpPr>
        <p:spPr bwMode="auto">
          <a:xfrm flipH="1">
            <a:off x="1364545" y="1648163"/>
            <a:ext cx="1623279" cy="354360"/>
          </a:xfrm>
          <a:prstGeom prst="line">
            <a:avLst/>
          </a:prstGeom>
          <a:noFill/>
          <a:ln w="57150">
            <a:solidFill>
              <a:srgbClr val="990099">
                <a:alpha val="59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Line 31"/>
          <p:cNvSpPr>
            <a:spLocks noChangeShapeType="1"/>
          </p:cNvSpPr>
          <p:nvPr/>
        </p:nvSpPr>
        <p:spPr bwMode="auto">
          <a:xfrm flipH="1">
            <a:off x="539551" y="2002523"/>
            <a:ext cx="824993" cy="469216"/>
          </a:xfrm>
          <a:prstGeom prst="line">
            <a:avLst/>
          </a:prstGeom>
          <a:noFill/>
          <a:ln w="571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917067" y="264791"/>
            <a:ext cx="38773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Дисперсия света</a:t>
            </a:r>
            <a:r>
              <a:rPr lang="ru-RU" dirty="0"/>
              <a:t> — это зависимости показателя преломления вещества и скорости света в нем от частоты световой волны.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917067" y="1462595"/>
            <a:ext cx="3903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Белый све</a:t>
            </a:r>
            <a:r>
              <a:rPr lang="ru-RU" dirty="0"/>
              <a:t>т — это сложный свет, который состоит из простых – монохроматических цветов.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917067" y="2399419"/>
            <a:ext cx="38773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Дисперсия позволяет объяснить цвета непрозрачных тел, тем, что </a:t>
            </a:r>
            <a:r>
              <a:rPr lang="ru-RU" u="sng" dirty="0"/>
              <a:t>тела по-разному отражают и поглощают свет различных частот</a:t>
            </a:r>
            <a:r>
              <a:rPr lang="ru-RU" dirty="0"/>
              <a:t>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7" r="4357" b="5106"/>
          <a:stretch/>
        </p:blipFill>
        <p:spPr>
          <a:xfrm>
            <a:off x="952047" y="2624515"/>
            <a:ext cx="2510614" cy="230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3649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764c6d2c4fb5b21d9a6672fe4eb8a0797aaf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645</Words>
  <Application>Microsoft Office PowerPoint</Application>
  <PresentationFormat>Экран (16:9)</PresentationFormat>
  <Paragraphs>80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RePack, Sanbuild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motya</dc:creator>
  <cp:lastModifiedBy>user</cp:lastModifiedBy>
  <cp:revision>53</cp:revision>
  <dcterms:created xsi:type="dcterms:W3CDTF">2014-02-16T18:07:11Z</dcterms:created>
  <dcterms:modified xsi:type="dcterms:W3CDTF">2014-03-03T06:41:21Z</dcterms:modified>
</cp:coreProperties>
</file>